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2811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Cloud-Based Learning Management System (LMS) Using AWS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9460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Authors: Ibrahim Sattar, Abdullah Amjad Cheema — Department of Software Engineering (ITU)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47556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Semester Project: Software Construction &amp; Development (SDC) — IEEE Student Symposium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7552" y="328017"/>
            <a:ext cx="3353157" cy="372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Conclusion &amp; Roadmap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417552" y="999053"/>
            <a:ext cx="1491258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What We Delivered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417552" y="1304806"/>
            <a:ext cx="6752153" cy="190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Improved availability, scalability, and security for LMS deployments.</a:t>
            </a:r>
            <a:endParaRPr lang="en-US" sz="9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7552" y="1629847"/>
            <a:ext cx="6752153" cy="675215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468314" y="999053"/>
            <a:ext cx="1491258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Next Steps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7468314" y="1304806"/>
            <a:ext cx="6752153" cy="190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Add RDS read-replicas</a:t>
            </a:r>
            <a:endParaRPr lang="en-US" sz="900" dirty="0"/>
          </a:p>
        </p:txBody>
      </p:sp>
      <p:sp>
        <p:nvSpPr>
          <p:cNvPr id="8" name="Text 5"/>
          <p:cNvSpPr/>
          <p:nvPr/>
        </p:nvSpPr>
        <p:spPr>
          <a:xfrm>
            <a:off x="7468314" y="1537335"/>
            <a:ext cx="6752153" cy="190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Database tuning</a:t>
            </a:r>
            <a:endParaRPr lang="en-US" sz="900" dirty="0"/>
          </a:p>
        </p:txBody>
      </p:sp>
      <p:sp>
        <p:nvSpPr>
          <p:cNvPr id="9" name="Text 6"/>
          <p:cNvSpPr/>
          <p:nvPr/>
        </p:nvSpPr>
        <p:spPr>
          <a:xfrm>
            <a:off x="7468314" y="1769864"/>
            <a:ext cx="6752153" cy="190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Terraform IaC</a:t>
            </a:r>
            <a:endParaRPr lang="en-US" sz="900" dirty="0"/>
          </a:p>
        </p:txBody>
      </p:sp>
      <p:sp>
        <p:nvSpPr>
          <p:cNvPr id="10" name="Text 7"/>
          <p:cNvSpPr/>
          <p:nvPr/>
        </p:nvSpPr>
        <p:spPr>
          <a:xfrm>
            <a:off x="7468314" y="2002393"/>
            <a:ext cx="6752153" cy="190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Blue/Green deployments</a:t>
            </a:r>
            <a:endParaRPr lang="en-US" sz="900" dirty="0"/>
          </a:p>
        </p:txBody>
      </p:sp>
      <p:sp>
        <p:nvSpPr>
          <p:cNvPr id="11" name="Text 8"/>
          <p:cNvSpPr/>
          <p:nvPr/>
        </p:nvSpPr>
        <p:spPr>
          <a:xfrm>
            <a:off x="7468314" y="2234922"/>
            <a:ext cx="6752153" cy="190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Autoscaling DB (Aurora)</a:t>
            </a:r>
            <a:endParaRPr lang="en-US" sz="900" dirty="0"/>
          </a:p>
        </p:txBody>
      </p:sp>
      <p:sp>
        <p:nvSpPr>
          <p:cNvPr id="12" name="Text 9"/>
          <p:cNvSpPr/>
          <p:nvPr/>
        </p:nvSpPr>
        <p:spPr>
          <a:xfrm>
            <a:off x="7468314" y="2467451"/>
            <a:ext cx="6752153" cy="190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Cost optimization</a:t>
            </a:r>
            <a:endParaRPr lang="en-US" sz="90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314" y="2792492"/>
            <a:ext cx="6752153" cy="6752153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417552" y="9857780"/>
            <a:ext cx="1789509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6850" y="406122"/>
            <a:ext cx="3960019" cy="461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Problem &amp; Motivation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16850" y="1236702"/>
            <a:ext cx="2459355" cy="230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Traditional LMS Challenges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516850" y="1615083"/>
            <a:ext cx="6618208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Limited availability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16850" y="1902976"/>
            <a:ext cx="6618208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Single-server failures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516850" y="2190869"/>
            <a:ext cx="6618208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Poor performance under peak load</a:t>
            </a:r>
            <a:endParaRPr lang="en-US" sz="11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6850" y="2593181"/>
            <a:ext cx="6618208" cy="661820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02962" y="1236702"/>
            <a:ext cx="2998351" cy="230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Our Solution: Resilient &amp; Scalable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7502962" y="1615083"/>
            <a:ext cx="6618208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Predictable uptime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7502962" y="1902976"/>
            <a:ext cx="6618208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Quick content delivery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7502962" y="2190869"/>
            <a:ext cx="6618208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Seamless scaling for term peaks</a:t>
            </a:r>
            <a:endParaRPr lang="en-US" sz="1150" dirty="0"/>
          </a:p>
        </p:txBody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962" y="2593181"/>
            <a:ext cx="6618208" cy="661820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2711" y="583049"/>
            <a:ext cx="5234464" cy="654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Key Objectives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2711" y="1970008"/>
            <a:ext cx="6477833" cy="1543288"/>
          </a:xfrm>
          <a:prstGeom prst="roundRect">
            <a:avLst>
              <a:gd name="adj" fmla="val 7110"/>
            </a:avLst>
          </a:prstGeom>
          <a:solidFill>
            <a:srgbClr val="FDFBF7"/>
          </a:solidFill>
          <a:ln/>
          <a:effectLst>
            <a:outerShdw sx="100000" sy="100000" kx="0" ky="0" algn="bl" rotWithShape="0" blurRad="0" dist="19050" dir="2700000">
              <a:srgbClr val="e6ded2">
                <a:alpha val="100000"/>
              </a:srgbClr>
            </a:outerShdw>
          </a:effectLst>
        </p:spPr>
      </p:sp>
      <p:sp>
        <p:nvSpPr>
          <p:cNvPr id="4" name="Shape 2"/>
          <p:cNvSpPr/>
          <p:nvPr/>
        </p:nvSpPr>
        <p:spPr>
          <a:xfrm>
            <a:off x="732711" y="1947148"/>
            <a:ext cx="6477833" cy="91440"/>
          </a:xfrm>
          <a:prstGeom prst="roundRect">
            <a:avLst>
              <a:gd name="adj" fmla="val 96172"/>
            </a:avLst>
          </a:prstGeom>
          <a:solidFill>
            <a:srgbClr val="E6DED2"/>
          </a:solidFill>
          <a:ln/>
        </p:spPr>
      </p:sp>
      <p:sp>
        <p:nvSpPr>
          <p:cNvPr id="5" name="Shape 3"/>
          <p:cNvSpPr/>
          <p:nvPr/>
        </p:nvSpPr>
        <p:spPr>
          <a:xfrm>
            <a:off x="3657540" y="1656040"/>
            <a:ext cx="628055" cy="628055"/>
          </a:xfrm>
          <a:prstGeom prst="roundRect">
            <a:avLst>
              <a:gd name="adj" fmla="val 145592"/>
            </a:avLst>
          </a:prstGeom>
          <a:solidFill>
            <a:srgbClr val="E6DED2">
              <a:alpha val="5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3845897" y="1813084"/>
            <a:ext cx="251222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1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964883" y="2493407"/>
            <a:ext cx="272260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Scalable Architecture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964883" y="2946083"/>
            <a:ext cx="601349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Design a highly available LMS architecture.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419856" y="1970008"/>
            <a:ext cx="6477833" cy="1543288"/>
          </a:xfrm>
          <a:prstGeom prst="roundRect">
            <a:avLst>
              <a:gd name="adj" fmla="val 7110"/>
            </a:avLst>
          </a:prstGeom>
          <a:solidFill>
            <a:srgbClr val="FDFBF7"/>
          </a:solidFill>
          <a:ln/>
          <a:effectLst>
            <a:outerShdw sx="100000" sy="100000" kx="0" ky="0" algn="bl" rotWithShape="0" blurRad="0" dist="19050" dir="2700000">
              <a:srgbClr val="e6ded2">
                <a:alpha val="100000"/>
              </a:srgbClr>
            </a:outerShdw>
          </a:effectLst>
        </p:spPr>
      </p:sp>
      <p:sp>
        <p:nvSpPr>
          <p:cNvPr id="10" name="Shape 8"/>
          <p:cNvSpPr/>
          <p:nvPr/>
        </p:nvSpPr>
        <p:spPr>
          <a:xfrm>
            <a:off x="7419856" y="1947148"/>
            <a:ext cx="6477833" cy="91440"/>
          </a:xfrm>
          <a:prstGeom prst="roundRect">
            <a:avLst>
              <a:gd name="adj" fmla="val 96172"/>
            </a:avLst>
          </a:prstGeom>
          <a:solidFill>
            <a:srgbClr val="E6DED2"/>
          </a:solidFill>
          <a:ln/>
        </p:spPr>
      </p:sp>
      <p:sp>
        <p:nvSpPr>
          <p:cNvPr id="11" name="Shape 9"/>
          <p:cNvSpPr/>
          <p:nvPr/>
        </p:nvSpPr>
        <p:spPr>
          <a:xfrm>
            <a:off x="10344686" y="1656040"/>
            <a:ext cx="628055" cy="628055"/>
          </a:xfrm>
          <a:prstGeom prst="roundRect">
            <a:avLst>
              <a:gd name="adj" fmla="val 145592"/>
            </a:avLst>
          </a:prstGeom>
          <a:solidFill>
            <a:srgbClr val="E6DED2">
              <a:alpha val="50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0533043" y="1813084"/>
            <a:ext cx="251222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2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7652028" y="2493407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Frappe Deployment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7652028" y="2946083"/>
            <a:ext cx="601349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Deploy Frappe-based LMS on EC2 behind an ALB.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32711" y="4036576"/>
            <a:ext cx="6477833" cy="1543288"/>
          </a:xfrm>
          <a:prstGeom prst="roundRect">
            <a:avLst>
              <a:gd name="adj" fmla="val 7110"/>
            </a:avLst>
          </a:prstGeom>
          <a:solidFill>
            <a:srgbClr val="FDFBF7"/>
          </a:solidFill>
          <a:ln/>
          <a:effectLst>
            <a:outerShdw sx="100000" sy="100000" kx="0" ky="0" algn="bl" rotWithShape="0" blurRad="0" dist="19050" dir="2700000">
              <a:srgbClr val="e6ded2">
                <a:alpha val="100000"/>
              </a:srgbClr>
            </a:outerShdw>
          </a:effectLst>
        </p:spPr>
      </p:sp>
      <p:sp>
        <p:nvSpPr>
          <p:cNvPr id="16" name="Shape 14"/>
          <p:cNvSpPr/>
          <p:nvPr/>
        </p:nvSpPr>
        <p:spPr>
          <a:xfrm>
            <a:off x="732711" y="4013716"/>
            <a:ext cx="6477833" cy="91440"/>
          </a:xfrm>
          <a:prstGeom prst="roundRect">
            <a:avLst>
              <a:gd name="adj" fmla="val 96172"/>
            </a:avLst>
          </a:prstGeom>
          <a:solidFill>
            <a:srgbClr val="E6DED2"/>
          </a:solidFill>
          <a:ln/>
        </p:spPr>
      </p:sp>
      <p:sp>
        <p:nvSpPr>
          <p:cNvPr id="17" name="Shape 15"/>
          <p:cNvSpPr/>
          <p:nvPr/>
        </p:nvSpPr>
        <p:spPr>
          <a:xfrm>
            <a:off x="3657540" y="3722608"/>
            <a:ext cx="628055" cy="628055"/>
          </a:xfrm>
          <a:prstGeom prst="roundRect">
            <a:avLst>
              <a:gd name="adj" fmla="val 145592"/>
            </a:avLst>
          </a:prstGeom>
          <a:solidFill>
            <a:srgbClr val="E6DED2">
              <a:alpha val="50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3845897" y="3879652"/>
            <a:ext cx="251222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3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964883" y="4559975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Auto Scaling Group</a:t>
            </a:r>
            <a:endParaRPr lang="en-US" sz="2050" dirty="0"/>
          </a:p>
        </p:txBody>
      </p:sp>
      <p:sp>
        <p:nvSpPr>
          <p:cNvPr id="20" name="Text 18"/>
          <p:cNvSpPr/>
          <p:nvPr/>
        </p:nvSpPr>
        <p:spPr>
          <a:xfrm>
            <a:off x="964883" y="5012650"/>
            <a:ext cx="601349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Implement ASG for web tier elasticity.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419856" y="4036576"/>
            <a:ext cx="6477833" cy="1543288"/>
          </a:xfrm>
          <a:prstGeom prst="roundRect">
            <a:avLst>
              <a:gd name="adj" fmla="val 7110"/>
            </a:avLst>
          </a:prstGeom>
          <a:solidFill>
            <a:srgbClr val="FDFBF7"/>
          </a:solidFill>
          <a:ln/>
          <a:effectLst>
            <a:outerShdw sx="100000" sy="100000" kx="0" ky="0" algn="bl" rotWithShape="0" blurRad="0" dist="19050" dir="2700000">
              <a:srgbClr val="e6ded2">
                <a:alpha val="100000"/>
              </a:srgbClr>
            </a:outerShdw>
          </a:effectLst>
        </p:spPr>
      </p:sp>
      <p:sp>
        <p:nvSpPr>
          <p:cNvPr id="22" name="Shape 20"/>
          <p:cNvSpPr/>
          <p:nvPr/>
        </p:nvSpPr>
        <p:spPr>
          <a:xfrm>
            <a:off x="7419856" y="4013716"/>
            <a:ext cx="6477833" cy="91440"/>
          </a:xfrm>
          <a:prstGeom prst="roundRect">
            <a:avLst>
              <a:gd name="adj" fmla="val 96172"/>
            </a:avLst>
          </a:prstGeom>
          <a:solidFill>
            <a:srgbClr val="E6DED2"/>
          </a:solidFill>
          <a:ln/>
        </p:spPr>
      </p:sp>
      <p:sp>
        <p:nvSpPr>
          <p:cNvPr id="23" name="Shape 21"/>
          <p:cNvSpPr/>
          <p:nvPr/>
        </p:nvSpPr>
        <p:spPr>
          <a:xfrm>
            <a:off x="10344686" y="3722608"/>
            <a:ext cx="628055" cy="628055"/>
          </a:xfrm>
          <a:prstGeom prst="roundRect">
            <a:avLst>
              <a:gd name="adj" fmla="val 145592"/>
            </a:avLst>
          </a:prstGeom>
          <a:solidFill>
            <a:srgbClr val="E6DED2">
              <a:alpha val="50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10533043" y="3879652"/>
            <a:ext cx="251222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4</a:t>
            </a:r>
            <a:endParaRPr lang="en-US" sz="1950" dirty="0"/>
          </a:p>
        </p:txBody>
      </p:sp>
      <p:sp>
        <p:nvSpPr>
          <p:cNvPr id="25" name="Text 23"/>
          <p:cNvSpPr/>
          <p:nvPr/>
        </p:nvSpPr>
        <p:spPr>
          <a:xfrm>
            <a:off x="7652028" y="4559975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Managed Database</a:t>
            </a:r>
            <a:endParaRPr lang="en-US" sz="2050" dirty="0"/>
          </a:p>
        </p:txBody>
      </p:sp>
      <p:sp>
        <p:nvSpPr>
          <p:cNvPr id="26" name="Text 24"/>
          <p:cNvSpPr/>
          <p:nvPr/>
        </p:nvSpPr>
        <p:spPr>
          <a:xfrm>
            <a:off x="7652028" y="5012650"/>
            <a:ext cx="601349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Use Amazon RDS (MySQL) for relational storage.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32711" y="6103144"/>
            <a:ext cx="6477833" cy="1543288"/>
          </a:xfrm>
          <a:prstGeom prst="roundRect">
            <a:avLst>
              <a:gd name="adj" fmla="val 7110"/>
            </a:avLst>
          </a:prstGeom>
          <a:solidFill>
            <a:srgbClr val="FDFBF7"/>
          </a:solidFill>
          <a:ln/>
          <a:effectLst>
            <a:outerShdw sx="100000" sy="100000" kx="0" ky="0" algn="bl" rotWithShape="0" blurRad="0" dist="19050" dir="2700000">
              <a:srgbClr val="e6ded2">
                <a:alpha val="100000"/>
              </a:srgbClr>
            </a:outerShdw>
          </a:effectLst>
        </p:spPr>
      </p:sp>
      <p:sp>
        <p:nvSpPr>
          <p:cNvPr id="28" name="Shape 26"/>
          <p:cNvSpPr/>
          <p:nvPr/>
        </p:nvSpPr>
        <p:spPr>
          <a:xfrm>
            <a:off x="732711" y="6080284"/>
            <a:ext cx="6477833" cy="91440"/>
          </a:xfrm>
          <a:prstGeom prst="roundRect">
            <a:avLst>
              <a:gd name="adj" fmla="val 96172"/>
            </a:avLst>
          </a:prstGeom>
          <a:solidFill>
            <a:srgbClr val="E6DED2"/>
          </a:solidFill>
          <a:ln/>
        </p:spPr>
      </p:sp>
      <p:sp>
        <p:nvSpPr>
          <p:cNvPr id="29" name="Shape 27"/>
          <p:cNvSpPr/>
          <p:nvPr/>
        </p:nvSpPr>
        <p:spPr>
          <a:xfrm>
            <a:off x="3657540" y="5789176"/>
            <a:ext cx="628055" cy="628055"/>
          </a:xfrm>
          <a:prstGeom prst="roundRect">
            <a:avLst>
              <a:gd name="adj" fmla="val 145592"/>
            </a:avLst>
          </a:prstGeom>
          <a:solidFill>
            <a:srgbClr val="E6DED2">
              <a:alpha val="50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3845897" y="5946219"/>
            <a:ext cx="251222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5</a:t>
            </a:r>
            <a:endParaRPr lang="en-US" sz="1950" dirty="0"/>
          </a:p>
        </p:txBody>
      </p:sp>
      <p:sp>
        <p:nvSpPr>
          <p:cNvPr id="31" name="Text 29"/>
          <p:cNvSpPr/>
          <p:nvPr/>
        </p:nvSpPr>
        <p:spPr>
          <a:xfrm>
            <a:off x="964883" y="6626543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Secure Credentials</a:t>
            </a:r>
            <a:endParaRPr lang="en-US" sz="2050" dirty="0"/>
          </a:p>
        </p:txBody>
      </p:sp>
      <p:sp>
        <p:nvSpPr>
          <p:cNvPr id="32" name="Text 30"/>
          <p:cNvSpPr/>
          <p:nvPr/>
        </p:nvSpPr>
        <p:spPr>
          <a:xfrm>
            <a:off x="964883" y="7079218"/>
            <a:ext cx="601349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Protect credentials with AWS Secrets Manager.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7419856" y="6103144"/>
            <a:ext cx="6477833" cy="1543288"/>
          </a:xfrm>
          <a:prstGeom prst="roundRect">
            <a:avLst>
              <a:gd name="adj" fmla="val 7110"/>
            </a:avLst>
          </a:prstGeom>
          <a:solidFill>
            <a:srgbClr val="FDFBF7"/>
          </a:solidFill>
          <a:ln/>
          <a:effectLst>
            <a:outerShdw sx="100000" sy="100000" kx="0" ky="0" algn="bl" rotWithShape="0" blurRad="0" dist="19050" dir="2700000">
              <a:srgbClr val="e6ded2">
                <a:alpha val="100000"/>
              </a:srgbClr>
            </a:outerShdw>
          </a:effectLst>
        </p:spPr>
      </p:sp>
      <p:sp>
        <p:nvSpPr>
          <p:cNvPr id="34" name="Shape 32"/>
          <p:cNvSpPr/>
          <p:nvPr/>
        </p:nvSpPr>
        <p:spPr>
          <a:xfrm>
            <a:off x="7419856" y="6080284"/>
            <a:ext cx="6477833" cy="91440"/>
          </a:xfrm>
          <a:prstGeom prst="roundRect">
            <a:avLst>
              <a:gd name="adj" fmla="val 96172"/>
            </a:avLst>
          </a:prstGeom>
          <a:solidFill>
            <a:srgbClr val="E6DED2"/>
          </a:solidFill>
          <a:ln/>
        </p:spPr>
      </p:sp>
      <p:sp>
        <p:nvSpPr>
          <p:cNvPr id="35" name="Shape 33"/>
          <p:cNvSpPr/>
          <p:nvPr/>
        </p:nvSpPr>
        <p:spPr>
          <a:xfrm>
            <a:off x="10344686" y="5789176"/>
            <a:ext cx="628055" cy="628055"/>
          </a:xfrm>
          <a:prstGeom prst="roundRect">
            <a:avLst>
              <a:gd name="adj" fmla="val 145592"/>
            </a:avLst>
          </a:prstGeom>
          <a:solidFill>
            <a:srgbClr val="E6DED2">
              <a:alpha val="50000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10533043" y="5946219"/>
            <a:ext cx="251222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6</a:t>
            </a:r>
            <a:endParaRPr lang="en-US" sz="1950" dirty="0"/>
          </a:p>
        </p:txBody>
      </p:sp>
      <p:sp>
        <p:nvSpPr>
          <p:cNvPr id="37" name="Text 35"/>
          <p:cNvSpPr/>
          <p:nvPr/>
        </p:nvSpPr>
        <p:spPr>
          <a:xfrm>
            <a:off x="7652028" y="6626543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Static Content</a:t>
            </a:r>
            <a:endParaRPr lang="en-US" sz="2050" dirty="0"/>
          </a:p>
        </p:txBody>
      </p:sp>
      <p:sp>
        <p:nvSpPr>
          <p:cNvPr id="38" name="Text 36"/>
          <p:cNvSpPr/>
          <p:nvPr/>
        </p:nvSpPr>
        <p:spPr>
          <a:xfrm>
            <a:off x="7652028" y="7079218"/>
            <a:ext cx="601349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Host static content in S3 + CloudFront.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64525"/>
            <a:ext cx="66058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High-Level Architecture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1346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Our architecture utilizes a Multi-AZ VPC, with EC2 instances in an ASG behind an ALB for the web tier. Data is stored in Amazon RDS (MySQL), and static assets are served via S3 + CloudFront. AWS Secrets Manager secures database credentials.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0894" y="887254"/>
            <a:ext cx="7715012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Component Breakdown: Web &amp; App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00894" y="2469237"/>
            <a:ext cx="3755469" cy="2661166"/>
          </a:xfrm>
          <a:prstGeom prst="roundRect">
            <a:avLst>
              <a:gd name="adj" fmla="val 3222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19050" dir="2700000">
              <a:srgbClr val="e6ded2">
                <a:alpha val="10000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6412587" y="2680930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E6DED2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0942" y="2849285"/>
            <a:ext cx="275511" cy="27551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12587" y="349734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EC2 (Frappe App)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6412587" y="3938588"/>
            <a:ext cx="3332083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Dockerized Frappe app or direct Python/Frappe install on AMI; launch template for ASG.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10160437" y="2469237"/>
            <a:ext cx="3755469" cy="2661166"/>
          </a:xfrm>
          <a:prstGeom prst="roundRect">
            <a:avLst>
              <a:gd name="adj" fmla="val 3222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19050" dir="2700000">
              <a:srgbClr val="e6ded2">
                <a:alpha val="100000"/>
              </a:srgbClr>
            </a:outerShdw>
          </a:effectLst>
        </p:spPr>
      </p:sp>
      <p:sp>
        <p:nvSpPr>
          <p:cNvPr id="10" name="Shape 6"/>
          <p:cNvSpPr/>
          <p:nvPr/>
        </p:nvSpPr>
        <p:spPr>
          <a:xfrm>
            <a:off x="10372130" y="2680930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E6DED2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40484" y="2849285"/>
            <a:ext cx="275511" cy="27551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72130" y="349734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Auto Scaling Group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10372130" y="3938588"/>
            <a:ext cx="3332083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Scales based on CPU or request metrics; uses lifecycle hooks for graceful start/stop.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6200894" y="5334476"/>
            <a:ext cx="7715012" cy="2007751"/>
          </a:xfrm>
          <a:prstGeom prst="roundRect">
            <a:avLst>
              <a:gd name="adj" fmla="val 4270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19050" dir="2700000">
              <a:srgbClr val="e6ded2">
                <a:alpha val="100000"/>
              </a:srgbClr>
            </a:outerShdw>
          </a:effectLst>
        </p:spPr>
      </p:sp>
      <p:sp>
        <p:nvSpPr>
          <p:cNvPr id="15" name="Shape 10"/>
          <p:cNvSpPr/>
          <p:nvPr/>
        </p:nvSpPr>
        <p:spPr>
          <a:xfrm>
            <a:off x="6412587" y="5546169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E6DED2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80942" y="5714524"/>
            <a:ext cx="275511" cy="27551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412587" y="6362581"/>
            <a:ext cx="3282315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Application Load Balancer</a:t>
            </a:r>
            <a:endParaRPr lang="en-US" sz="2000" dirty="0"/>
          </a:p>
        </p:txBody>
      </p:sp>
      <p:sp>
        <p:nvSpPr>
          <p:cNvPr id="18" name="Text 12"/>
          <p:cNvSpPr/>
          <p:nvPr/>
        </p:nvSpPr>
        <p:spPr>
          <a:xfrm>
            <a:off x="6412587" y="6803827"/>
            <a:ext cx="7291626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Provides health checks, optional sticky sessions, and TLS termination.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3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2678" y="547092"/>
            <a:ext cx="7751445" cy="1243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Component Breakdown: Data &amp; Storage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2678" y="2088952"/>
            <a:ext cx="497324" cy="4973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82678" y="2834878"/>
            <a:ext cx="2649617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Amazon RDS (MySQL)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182678" y="3265051"/>
            <a:ext cx="7751445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Multi-AZ for failover; automated snapshots for backups.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2678" y="3981212"/>
            <a:ext cx="497324" cy="49732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82678" y="4727138"/>
            <a:ext cx="262151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AWS Secrets Manager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6182678" y="5157311"/>
            <a:ext cx="7751445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Stores and rotates DB credentials; EC2 retrieves secrets via IAM role.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82678" y="5873472"/>
            <a:ext cx="497324" cy="4973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82678" y="6619399"/>
            <a:ext cx="2971324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Amazon S3 + CloudFront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182678" y="7049572"/>
            <a:ext cx="7751445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Stores course materials, media, and backups; CloudFront provides CDN caching and HTTPS.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9610" y="686752"/>
            <a:ext cx="6637139" cy="615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Security, IAM &amp; Networking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89610" y="1597938"/>
            <a:ext cx="7764780" cy="1180862"/>
          </a:xfrm>
          <a:prstGeom prst="roundRect">
            <a:avLst>
              <a:gd name="adj" fmla="val 9292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17780" dir="2700000">
              <a:srgbClr val="e6ded2">
                <a:alpha val="10000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666750" y="1597938"/>
            <a:ext cx="91440" cy="1180862"/>
          </a:xfrm>
          <a:prstGeom prst="roundRect">
            <a:avLst>
              <a:gd name="adj" fmla="val 90501"/>
            </a:avLst>
          </a:prstGeom>
          <a:solidFill>
            <a:srgbClr val="E6DED2"/>
          </a:solidFill>
          <a:ln/>
        </p:spPr>
      </p:sp>
      <p:sp>
        <p:nvSpPr>
          <p:cNvPr id="6" name="Text 3"/>
          <p:cNvSpPr/>
          <p:nvPr/>
        </p:nvSpPr>
        <p:spPr>
          <a:xfrm>
            <a:off x="977979" y="1817727"/>
            <a:ext cx="2462808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VPC Configuration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977979" y="2243733"/>
            <a:ext cx="7256621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Public/private subnets, route tables, and security groups with least privilege.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689610" y="2975729"/>
            <a:ext cx="7764780" cy="1496139"/>
          </a:xfrm>
          <a:prstGeom prst="roundRect">
            <a:avLst>
              <a:gd name="adj" fmla="val 7334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17780" dir="2700000">
              <a:srgbClr val="e6ded2">
                <a:alpha val="100000"/>
              </a:srgbClr>
            </a:outerShdw>
          </a:effectLst>
        </p:spPr>
      </p:sp>
      <p:sp>
        <p:nvSpPr>
          <p:cNvPr id="9" name="Shape 6"/>
          <p:cNvSpPr/>
          <p:nvPr/>
        </p:nvSpPr>
        <p:spPr>
          <a:xfrm>
            <a:off x="666750" y="2975729"/>
            <a:ext cx="91440" cy="1496139"/>
          </a:xfrm>
          <a:prstGeom prst="roundRect">
            <a:avLst>
              <a:gd name="adj" fmla="val 90501"/>
            </a:avLst>
          </a:prstGeom>
          <a:solidFill>
            <a:srgbClr val="E6DED2"/>
          </a:solidFill>
          <a:ln/>
        </p:spPr>
      </p:sp>
      <p:sp>
        <p:nvSpPr>
          <p:cNvPr id="10" name="Text 7"/>
          <p:cNvSpPr/>
          <p:nvPr/>
        </p:nvSpPr>
        <p:spPr>
          <a:xfrm>
            <a:off x="977979" y="3195518"/>
            <a:ext cx="2462808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IAM Instance Profile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977979" y="3621524"/>
            <a:ext cx="7256621" cy="630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Grants read access to Secrets Manager and S3, eliminating long-lived credentials.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689610" y="4668798"/>
            <a:ext cx="7764780" cy="1496139"/>
          </a:xfrm>
          <a:prstGeom prst="roundRect">
            <a:avLst>
              <a:gd name="adj" fmla="val 7334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17780" dir="2700000">
              <a:srgbClr val="e6ded2">
                <a:alpha val="100000"/>
              </a:srgbClr>
            </a:outerShdw>
          </a:effectLst>
        </p:spPr>
      </p:sp>
      <p:sp>
        <p:nvSpPr>
          <p:cNvPr id="13" name="Shape 10"/>
          <p:cNvSpPr/>
          <p:nvPr/>
        </p:nvSpPr>
        <p:spPr>
          <a:xfrm>
            <a:off x="666750" y="4668798"/>
            <a:ext cx="91440" cy="1496139"/>
          </a:xfrm>
          <a:prstGeom prst="roundRect">
            <a:avLst>
              <a:gd name="adj" fmla="val 90501"/>
            </a:avLst>
          </a:prstGeom>
          <a:solidFill>
            <a:srgbClr val="E6DED2"/>
          </a:solidFill>
          <a:ln/>
        </p:spPr>
      </p:sp>
      <p:sp>
        <p:nvSpPr>
          <p:cNvPr id="14" name="Text 11"/>
          <p:cNvSpPr/>
          <p:nvPr/>
        </p:nvSpPr>
        <p:spPr>
          <a:xfrm>
            <a:off x="977979" y="4888587"/>
            <a:ext cx="2496979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TLS &amp; Access Control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977979" y="5314593"/>
            <a:ext cx="7256621" cy="630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TLS via ALB/CloudFront; security groups restrict RDS access to private subnets.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689610" y="6361867"/>
            <a:ext cx="7764780" cy="1180862"/>
          </a:xfrm>
          <a:prstGeom prst="roundRect">
            <a:avLst>
              <a:gd name="adj" fmla="val 9292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17780" dir="2700000">
              <a:srgbClr val="e6ded2">
                <a:alpha val="100000"/>
              </a:srgbClr>
            </a:outerShdw>
          </a:effectLst>
        </p:spPr>
      </p:sp>
      <p:sp>
        <p:nvSpPr>
          <p:cNvPr id="17" name="Shape 14"/>
          <p:cNvSpPr/>
          <p:nvPr/>
        </p:nvSpPr>
        <p:spPr>
          <a:xfrm>
            <a:off x="666750" y="6361867"/>
            <a:ext cx="91440" cy="1180862"/>
          </a:xfrm>
          <a:prstGeom prst="roundRect">
            <a:avLst>
              <a:gd name="adj" fmla="val 90501"/>
            </a:avLst>
          </a:prstGeom>
          <a:solidFill>
            <a:srgbClr val="E6DED2"/>
          </a:solidFill>
          <a:ln/>
        </p:spPr>
      </p:sp>
      <p:sp>
        <p:nvSpPr>
          <p:cNvPr id="18" name="Text 15"/>
          <p:cNvSpPr/>
          <p:nvPr/>
        </p:nvSpPr>
        <p:spPr>
          <a:xfrm>
            <a:off x="977979" y="6581656"/>
            <a:ext cx="2462808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Encryption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977979" y="7007662"/>
            <a:ext cx="7256621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RDS and S3 encryption at rest; optional WAF for ALB protection.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0447" y="566499"/>
            <a:ext cx="7703106" cy="1286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Deployment, CI/CD &amp; Operations</a:t>
            </a:r>
            <a:endParaRPr lang="en-US" sz="4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47" y="2161818"/>
            <a:ext cx="1029295" cy="12351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55602" y="2367677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Source Control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955602" y="2812733"/>
            <a:ext cx="6467951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GitHub for code management.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47" y="3396972"/>
            <a:ext cx="1029295" cy="151542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55602" y="3602831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CI/CD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955602" y="4047887"/>
            <a:ext cx="6467951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Automated build, test, push image, and ASG updates via GitHub Actions.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447" y="4912400"/>
            <a:ext cx="1029295" cy="15154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55602" y="5118259"/>
            <a:ext cx="2721173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Monitoring &amp; Logging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955602" y="5563314"/>
            <a:ext cx="6467951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CloudWatch for metrics and alarms; centralized logs (CloudWatch Logs / ELK).</a:t>
            </a:r>
            <a:endParaRPr lang="en-US" sz="16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447" y="6427827"/>
            <a:ext cx="1029295" cy="123515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55602" y="6633686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Backup &amp; Recovery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1955602" y="7078742"/>
            <a:ext cx="6467951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RDS automated snapshots; S3 versioning; AMI backups.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813" y="617458"/>
            <a:ext cx="11004113" cy="701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Performance, Scalability &amp; Observations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5813" y="1857851"/>
            <a:ext cx="7616190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Horizontal scaling at web layer via ASG (CPU, request count).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85813" y="2295644"/>
            <a:ext cx="7616190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CDN + S3 offloads static assets, reducing EC2 and DB load.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5813" y="2733437"/>
            <a:ext cx="7616190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Redis caching reduces DB queries for session and background jobs.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85813" y="3171230"/>
            <a:ext cx="7616190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Expected improvements in availability and response time.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85813" y="3609023"/>
            <a:ext cx="7616190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RDS remains primary vertical bottleneck; read replicas for future.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7310" y="1908334"/>
            <a:ext cx="4894898" cy="4894897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85813" y="7308294"/>
            <a:ext cx="13058775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Load tests would further validate peak requests/sec and response time improvements.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2026-01-03T10:03:44Z</dcterms:created>
  <dcterms:modified xsi:type="dcterms:W3CDTF">2026-01-03T10:03:44Z</dcterms:modified>
</cp:coreProperties>
</file>